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Ubuntu"/>
      <p:regular r:id="rId32"/>
      <p:bold r:id="rId33"/>
      <p:italic r:id="rId34"/>
      <p:boldItalic r:id="rId35"/>
    </p:embeddedFont>
    <p:embeddedFont>
      <p:font typeface="Ubuntu Light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  <p:embeddedFont>
      <p:font typeface="Work Sans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6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8.xml"/><Relationship Id="rId44" Type="http://schemas.openxmlformats.org/officeDocument/2006/relationships/font" Target="fonts/WorkSansLight-regular.fntdata"/><Relationship Id="rId21" Type="http://schemas.openxmlformats.org/officeDocument/2006/relationships/slide" Target="slides/slide17.xml"/><Relationship Id="rId43" Type="http://schemas.openxmlformats.org/officeDocument/2006/relationships/font" Target="fonts/Lato-boldItalic.fntdata"/><Relationship Id="rId24" Type="http://schemas.openxmlformats.org/officeDocument/2006/relationships/slide" Target="slides/slide20.xml"/><Relationship Id="rId46" Type="http://schemas.openxmlformats.org/officeDocument/2006/relationships/font" Target="fonts/WorkSansLight-italic.fntdata"/><Relationship Id="rId23" Type="http://schemas.openxmlformats.org/officeDocument/2006/relationships/slide" Target="slides/slide19.xml"/><Relationship Id="rId45" Type="http://schemas.openxmlformats.org/officeDocument/2006/relationships/font" Target="fonts/WorkSansLigh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WorkSansLight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Ubuntu-bold.fntdata"/><Relationship Id="rId10" Type="http://schemas.openxmlformats.org/officeDocument/2006/relationships/slide" Target="slides/slide6.xml"/><Relationship Id="rId32" Type="http://schemas.openxmlformats.org/officeDocument/2006/relationships/font" Target="fonts/Ubuntu-regular.fntdata"/><Relationship Id="rId13" Type="http://schemas.openxmlformats.org/officeDocument/2006/relationships/slide" Target="slides/slide9.xml"/><Relationship Id="rId35" Type="http://schemas.openxmlformats.org/officeDocument/2006/relationships/font" Target="fonts/Ubuntu-boldItalic.fntdata"/><Relationship Id="rId12" Type="http://schemas.openxmlformats.org/officeDocument/2006/relationships/slide" Target="slides/slide8.xml"/><Relationship Id="rId34" Type="http://schemas.openxmlformats.org/officeDocument/2006/relationships/font" Target="fonts/Ubuntu-italic.fntdata"/><Relationship Id="rId15" Type="http://schemas.openxmlformats.org/officeDocument/2006/relationships/slide" Target="slides/slide11.xml"/><Relationship Id="rId37" Type="http://schemas.openxmlformats.org/officeDocument/2006/relationships/font" Target="fonts/UbuntuLight-bold.fntdata"/><Relationship Id="rId14" Type="http://schemas.openxmlformats.org/officeDocument/2006/relationships/slide" Target="slides/slide10.xml"/><Relationship Id="rId36" Type="http://schemas.openxmlformats.org/officeDocument/2006/relationships/font" Target="fonts/UbuntuLight-regular.fntdata"/><Relationship Id="rId17" Type="http://schemas.openxmlformats.org/officeDocument/2006/relationships/slide" Target="slides/slide13.xml"/><Relationship Id="rId39" Type="http://schemas.openxmlformats.org/officeDocument/2006/relationships/font" Target="fonts/UbuntuLight-boldItalic.fntdata"/><Relationship Id="rId16" Type="http://schemas.openxmlformats.org/officeDocument/2006/relationships/slide" Target="slides/slide12.xml"/><Relationship Id="rId38" Type="http://schemas.openxmlformats.org/officeDocument/2006/relationships/font" Target="fonts/UbuntuLight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7caefab7b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7caefab7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84e9a4c2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84e9a4c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7caefab7b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7caefab7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84e9a4c2c_1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84e9a4c2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bb87e1ec5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bb87e1ec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7caefab7b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7caefab7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b1253edf7_0_4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b1253edf7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92ac4709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92ac470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92ac47095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292ac4709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7da844cd3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7da844cd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8a06234e5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c8a06234e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ba0cc1b53_2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ba0cc1b53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ba58004db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ba58004d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7caefab7b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7caefab7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930600" y="939700"/>
            <a:ext cx="7282800" cy="326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bg>
      <p:bgPr>
        <a:solidFill>
          <a:schemeClr val="dk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000">
                <a:schemeClr val="accent2"/>
              </a:gs>
              <a:gs pos="12000">
                <a:schemeClr val="accent1"/>
              </a:gs>
              <a:gs pos="28000">
                <a:srgbClr val="E9204E">
                  <a:alpha val="0"/>
                </a:srgbClr>
              </a:gs>
              <a:gs pos="71000">
                <a:srgbClr val="412D8C">
                  <a:alpha val="0"/>
                </a:srgbClr>
              </a:gs>
              <a:gs pos="88000">
                <a:schemeClr val="accent6"/>
              </a:gs>
              <a:gs pos="94000">
                <a:schemeClr val="accent5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930600" y="2736802"/>
            <a:ext cx="7282800" cy="3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930600" y="939700"/>
            <a:ext cx="7282800" cy="326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SzPts val="3200"/>
              <a:buChar char="▪"/>
              <a:defRPr sz="3200"/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indent="-431800" lvl="8" marL="4114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465300" y="465400"/>
            <a:ext cx="465300" cy="36656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rial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930575" y="1415675"/>
            <a:ext cx="3402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810650" y="1415675"/>
            <a:ext cx="3402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914562" y="1415675"/>
            <a:ext cx="2268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33" name="Google Shape;33;p7"/>
          <p:cNvSpPr txBox="1"/>
          <p:nvPr>
            <p:ph idx="2" type="body"/>
          </p:nvPr>
        </p:nvSpPr>
        <p:spPr>
          <a:xfrm>
            <a:off x="3421615" y="1415675"/>
            <a:ext cx="2268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34" name="Google Shape;34;p7"/>
          <p:cNvSpPr txBox="1"/>
          <p:nvPr>
            <p:ph idx="3" type="body"/>
          </p:nvPr>
        </p:nvSpPr>
        <p:spPr>
          <a:xfrm>
            <a:off x="5928668" y="1415675"/>
            <a:ext cx="2268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930600" y="3935550"/>
            <a:ext cx="72828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41000">
              <a:schemeClr val="accent2"/>
            </a:gs>
            <a:gs pos="61000">
              <a:schemeClr val="accent1"/>
            </a:gs>
            <a:gs pos="82000">
              <a:schemeClr val="accent6"/>
            </a:gs>
            <a:gs pos="100000">
              <a:schemeClr val="accent5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465300" y="465400"/>
            <a:ext cx="8213400" cy="4212750"/>
            <a:chOff x="465300" y="465400"/>
            <a:chExt cx="8213400" cy="4212750"/>
          </a:xfrm>
        </p:grpSpPr>
        <p:sp>
          <p:nvSpPr>
            <p:cNvPr id="10" name="Google Shape;10;p1"/>
            <p:cNvSpPr/>
            <p:nvPr/>
          </p:nvSpPr>
          <p:spPr>
            <a:xfrm rot="10800000">
              <a:off x="3221100" y="465400"/>
              <a:ext cx="5457600" cy="1395600"/>
            </a:xfrm>
            <a:prstGeom prst="corner">
              <a:avLst>
                <a:gd fmla="val 1582" name="adj1"/>
                <a:gd fmla="val 154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465300" y="3282550"/>
              <a:ext cx="5457600" cy="1395600"/>
            </a:xfrm>
            <a:prstGeom prst="corner">
              <a:avLst>
                <a:gd fmla="val 1582" name="adj1"/>
                <a:gd fmla="val 154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467">
          <p15:clr>
            <a:srgbClr val="EA4335"/>
          </p15:clr>
        </p15:guide>
        <p15:guide id="2" orient="horz" pos="2947">
          <p15:clr>
            <a:srgbClr val="EA4335"/>
          </p15:clr>
        </p15:guide>
        <p15:guide id="3" pos="586">
          <p15:clr>
            <a:srgbClr val="EA4335"/>
          </p15:clr>
        </p15:guide>
        <p15:guide id="4" orient="horz" pos="592">
          <p15:clr>
            <a:srgbClr val="EA4335"/>
          </p15:clr>
        </p15:guide>
        <p15:guide id="5" pos="5174">
          <p15:clr>
            <a:srgbClr val="EA4335"/>
          </p15:clr>
        </p15:guide>
        <p15:guide id="6" orient="horz" pos="2648">
          <p15:clr>
            <a:srgbClr val="EA4335"/>
          </p15:clr>
        </p15:guide>
        <p15:guide id="7" orient="horz" pos="293">
          <p15:clr>
            <a:srgbClr val="EA4335"/>
          </p15:clr>
        </p15:guide>
        <p15:guide id="8" pos="2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33.png"/><Relationship Id="rId8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topics/thermal-imaging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8.jpg"/><Relationship Id="rId5" Type="http://schemas.openxmlformats.org/officeDocument/2006/relationships/image" Target="../media/image5.jpg"/><Relationship Id="rId6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12.jpg"/><Relationship Id="rId6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18.jp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ctrTitle"/>
          </p:nvPr>
        </p:nvSpPr>
        <p:spPr>
          <a:xfrm>
            <a:off x="930600" y="737700"/>
            <a:ext cx="7282800" cy="36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Thermal       RGB</a:t>
            </a:r>
            <a:endParaRPr/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</p:txBody>
      </p:sp>
      <p:sp>
        <p:nvSpPr>
          <p:cNvPr id="52" name="Google Shape;52;p12"/>
          <p:cNvSpPr/>
          <p:nvPr/>
        </p:nvSpPr>
        <p:spPr>
          <a:xfrm>
            <a:off x="4905850" y="1864450"/>
            <a:ext cx="792900" cy="5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53" name="Google Shape;53;p12"/>
          <p:cNvSpPr txBox="1"/>
          <p:nvPr/>
        </p:nvSpPr>
        <p:spPr>
          <a:xfrm>
            <a:off x="1411875" y="3717850"/>
            <a:ext cx="66417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Jacob Stafford, Bright Lu, Steven Shreve, Fuli Wang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ctrTitle"/>
          </p:nvPr>
        </p:nvSpPr>
        <p:spPr>
          <a:xfrm>
            <a:off x="930600" y="939700"/>
            <a:ext cx="7282800" cy="58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Algorithm Model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75" y="1939525"/>
            <a:ext cx="7871425" cy="25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930600" y="886025"/>
            <a:ext cx="7191900" cy="36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Model of Algorithm</a:t>
            </a:r>
            <a:endParaRPr/>
          </a:p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 rotWithShape="1">
          <a:blip r:embed="rId3">
            <a:alphaModFix/>
          </a:blip>
          <a:srcRect b="25915" l="0" r="1146" t="15556"/>
          <a:stretch/>
        </p:blipFill>
        <p:spPr>
          <a:xfrm>
            <a:off x="812000" y="1521625"/>
            <a:ext cx="7520001" cy="21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 and Decoder</a:t>
            </a:r>
            <a:endParaRPr/>
          </a:p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3"/>
          <p:cNvSpPr txBox="1"/>
          <p:nvPr>
            <p:ph idx="4294967295" type="body"/>
          </p:nvPr>
        </p:nvSpPr>
        <p:spPr>
          <a:xfrm>
            <a:off x="930600" y="1460384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3 layers each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More did not improve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Same size output as input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25915" l="0" r="1146" t="15556"/>
          <a:stretch/>
        </p:blipFill>
        <p:spPr>
          <a:xfrm>
            <a:off x="693400" y="2668200"/>
            <a:ext cx="7520001" cy="21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</a:t>
            </a:r>
            <a:r>
              <a:rPr lang="en"/>
              <a:t> Decoder</a:t>
            </a:r>
            <a:endParaRPr/>
          </a:p>
        </p:txBody>
      </p:sp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24"/>
          <p:cNvSpPr txBox="1"/>
          <p:nvPr>
            <p:ph idx="4294967295" type="body"/>
          </p:nvPr>
        </p:nvSpPr>
        <p:spPr>
          <a:xfrm>
            <a:off x="930600" y="1460384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3 layers each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Conv Transposed acts as counter</a:t>
            </a:r>
            <a:br>
              <a:rPr lang="en" sz="2000"/>
            </a:br>
            <a:r>
              <a:rPr lang="en" sz="2000"/>
              <a:t>to Conv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 b="13586" l="0" r="54014" t="28328"/>
          <a:stretch/>
        </p:blipFill>
        <p:spPr>
          <a:xfrm>
            <a:off x="5203550" y="2371475"/>
            <a:ext cx="3009849" cy="236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 rotWithShape="1">
          <a:blip r:embed="rId4">
            <a:alphaModFix/>
          </a:blip>
          <a:srcRect b="0" l="0" r="56758" t="29720"/>
          <a:stretch/>
        </p:blipFill>
        <p:spPr>
          <a:xfrm>
            <a:off x="5203555" y="166600"/>
            <a:ext cx="3009846" cy="22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930600" y="1513984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Conv Encoder, Conv Transposed Decoder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Conv Compress + detects, Conv Transposed Expands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Same size output as input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3">
            <a:alphaModFix/>
          </a:blip>
          <a:srcRect b="25915" l="0" r="1146" t="15556"/>
          <a:stretch/>
        </p:blipFill>
        <p:spPr>
          <a:xfrm>
            <a:off x="693400" y="2700350"/>
            <a:ext cx="7520001" cy="21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ctrTitle"/>
          </p:nvPr>
        </p:nvSpPr>
        <p:spPr>
          <a:xfrm>
            <a:off x="930600" y="939700"/>
            <a:ext cx="7282800" cy="58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Training</a:t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25" y="1596625"/>
            <a:ext cx="7831300" cy="29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872500" y="757600"/>
            <a:ext cx="76572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/ Testing Split</a:t>
            </a:r>
            <a:endParaRPr/>
          </a:p>
        </p:txBody>
      </p:sp>
      <p:sp>
        <p:nvSpPr>
          <p:cNvPr id="174" name="Google Shape;174;p27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7"/>
          <p:cNvSpPr txBox="1"/>
          <p:nvPr>
            <p:ph idx="4294967295" type="body"/>
          </p:nvPr>
        </p:nvSpPr>
        <p:spPr>
          <a:xfrm>
            <a:off x="930600" y="1460384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Training to Testing Ratio (80/20)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Random Split, but same for every run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775" y="2268849"/>
            <a:ext cx="5556650" cy="269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Model</a:t>
            </a:r>
            <a:endParaRPr/>
          </a:p>
        </p:txBody>
      </p:sp>
      <p:sp>
        <p:nvSpPr>
          <p:cNvPr id="182" name="Google Shape;182;p28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930600" y="1460375"/>
            <a:ext cx="6463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Changed from MSE to SSIM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MSE minimize, SSIM maximum (1-SSIM = minimize)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SSIM: </a:t>
            </a:r>
            <a:r>
              <a:rPr lang="en"/>
              <a:t>Structural</a:t>
            </a:r>
            <a:r>
              <a:rPr lang="en"/>
              <a:t> Similarity Index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SSIM: 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luminance, contrast, and structure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9"/>
          <p:cNvSpPr txBox="1"/>
          <p:nvPr>
            <p:ph idx="4294967295" type="title"/>
          </p:nvPr>
        </p:nvSpPr>
        <p:spPr>
          <a:xfrm>
            <a:off x="930600" y="757592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Variations</a:t>
            </a:r>
            <a:endParaRPr/>
          </a:p>
        </p:txBody>
      </p:sp>
      <p:sp>
        <p:nvSpPr>
          <p:cNvPr id="190" name="Google Shape;190;p29"/>
          <p:cNvSpPr txBox="1"/>
          <p:nvPr>
            <p:ph idx="4294967295" type="body"/>
          </p:nvPr>
        </p:nvSpPr>
        <p:spPr>
          <a:xfrm>
            <a:off x="930600" y="1460384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Batch Size, ~10 right #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Gray to Gray, Thermal to Gray, Wide Set to Gray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with Training</a:t>
            </a:r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877025" y="1415659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Overfitting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Randomness</a:t>
            </a:r>
            <a:endParaRPr sz="2000"/>
          </a:p>
        </p:txBody>
      </p:sp>
      <p:sp>
        <p:nvSpPr>
          <p:cNvPr id="197" name="Google Shape;197;p30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873" y="1900700"/>
            <a:ext cx="2707825" cy="258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925" y="1900700"/>
            <a:ext cx="2655399" cy="258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idx="4294967295" type="ctrTitle"/>
          </p:nvPr>
        </p:nvSpPr>
        <p:spPr>
          <a:xfrm>
            <a:off x="930600" y="647825"/>
            <a:ext cx="72828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3"/>
          <p:cNvSpPr txBox="1"/>
          <p:nvPr>
            <p:ph idx="4294967295" type="body"/>
          </p:nvPr>
        </p:nvSpPr>
        <p:spPr>
          <a:xfrm>
            <a:off x="930600" y="1460375"/>
            <a:ext cx="4302900" cy="309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Need for clear thermal images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People in certain high stakes </a:t>
            </a:r>
            <a:r>
              <a:rPr lang="en" sz="2000"/>
              <a:t>professions need clear thermal images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RGB provides best clarity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Thermal adds additional information for our information age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375" y="647825"/>
            <a:ext cx="3582624" cy="207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4775" y="2770826"/>
            <a:ext cx="2675100" cy="17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ctrTitle"/>
          </p:nvPr>
        </p:nvSpPr>
        <p:spPr>
          <a:xfrm>
            <a:off x="877025" y="939700"/>
            <a:ext cx="7282800" cy="58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Results</a:t>
            </a:r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63" y="1746625"/>
            <a:ext cx="7896075" cy="27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</a:t>
            </a:r>
            <a:r>
              <a:rPr lang="en"/>
              <a:t> Results</a:t>
            </a:r>
            <a:endParaRPr/>
          </a:p>
        </p:txBody>
      </p:sp>
      <p:sp>
        <p:nvSpPr>
          <p:cNvPr id="211" name="Google Shape;211;p32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32"/>
          <p:cNvSpPr txBox="1"/>
          <p:nvPr>
            <p:ph idx="4294967295" type="body"/>
          </p:nvPr>
        </p:nvSpPr>
        <p:spPr>
          <a:xfrm>
            <a:off x="4926650" y="1460375"/>
            <a:ext cx="3286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Discernable shape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Improvements with decreased MSE value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Artifacts in output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Mono-colored output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600" y="3034452"/>
            <a:ext cx="1194633" cy="1482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5233" y="1568464"/>
            <a:ext cx="1194633" cy="146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9866" y="1565825"/>
            <a:ext cx="1194633" cy="147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0600" y="1568491"/>
            <a:ext cx="1194633" cy="146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9866" y="3034440"/>
            <a:ext cx="1194634" cy="148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36003" y="3042480"/>
            <a:ext cx="1173095" cy="146595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/>
          <p:nvPr/>
        </p:nvSpPr>
        <p:spPr>
          <a:xfrm>
            <a:off x="941413" y="1250225"/>
            <a:ext cx="117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Input RGB</a:t>
            </a:r>
            <a:endParaRPr sz="12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20" name="Google Shape;220;p32"/>
          <p:cNvSpPr txBox="1"/>
          <p:nvPr/>
        </p:nvSpPr>
        <p:spPr>
          <a:xfrm>
            <a:off x="2136038" y="1250225"/>
            <a:ext cx="117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Input Thermal</a:t>
            </a:r>
            <a:endParaRPr sz="12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3330675" y="1250225"/>
            <a:ext cx="117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Output RGB</a:t>
            </a:r>
            <a:endParaRPr sz="12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idx="4294967295" type="ctrTitle"/>
          </p:nvPr>
        </p:nvSpPr>
        <p:spPr>
          <a:xfrm>
            <a:off x="930600" y="789700"/>
            <a:ext cx="72828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227" name="Google Shape;227;p33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33"/>
          <p:cNvSpPr txBox="1"/>
          <p:nvPr>
            <p:ph idx="4294967295" type="body"/>
          </p:nvPr>
        </p:nvSpPr>
        <p:spPr>
          <a:xfrm>
            <a:off x="930600" y="1460384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▪"/>
            </a:pPr>
            <a:r>
              <a:rPr lang="en" sz="1900"/>
              <a:t>Improved decoder model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▫"/>
            </a:pPr>
            <a:r>
              <a:rPr lang="en" sz="1900"/>
              <a:t>Simple convolution upsampling -&gt; transpose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lang="en" sz="1900"/>
              <a:t>Increased data pool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▫"/>
            </a:pPr>
            <a:r>
              <a:rPr lang="en" sz="1900"/>
              <a:t>Further data collection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▫"/>
            </a:pPr>
            <a:r>
              <a:rPr lang="en" sz="1900"/>
              <a:t>Rotated images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lang="en" sz="1900"/>
              <a:t>Pivot in data set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▫"/>
            </a:pPr>
            <a:r>
              <a:rPr lang="en" sz="1900"/>
              <a:t>Buildings vs. random objects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lang="en" sz="1900"/>
              <a:t>Changed loss model from MSE to SSIM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lang="en" sz="1900"/>
              <a:t>Grayscaling</a:t>
            </a:r>
            <a:endParaRPr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930600" y="886025"/>
            <a:ext cx="7191900" cy="36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Improved Results</a:t>
            </a:r>
            <a:endParaRPr/>
          </a:p>
        </p:txBody>
      </p:sp>
      <p:sp>
        <p:nvSpPr>
          <p:cNvPr id="234" name="Google Shape;234;p34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5846700" y="1415650"/>
            <a:ext cx="28320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Pivot to focus on edge detection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Increase in perceptibility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Artifacts less visible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Decrease in practicality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4"/>
          <p:cNvSpPr txBox="1"/>
          <p:nvPr/>
        </p:nvSpPr>
        <p:spPr>
          <a:xfrm>
            <a:off x="801988" y="1306888"/>
            <a:ext cx="117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Input Gray</a:t>
            </a:r>
            <a:endParaRPr sz="11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2575938" y="1306888"/>
            <a:ext cx="117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Input Thermal</a:t>
            </a:r>
            <a:endParaRPr sz="11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4349888" y="1306888"/>
            <a:ext cx="117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Output Gray</a:t>
            </a:r>
            <a:endParaRPr sz="11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271561" y="1632100"/>
            <a:ext cx="167462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254670" y="-56650"/>
            <a:ext cx="17084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Exploration</a:t>
            </a:r>
            <a:endParaRPr/>
          </a:p>
        </p:txBody>
      </p:sp>
      <p:sp>
        <p:nvSpPr>
          <p:cNvPr id="246" name="Google Shape;246;p35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Google Shape;247;p35"/>
          <p:cNvSpPr txBox="1"/>
          <p:nvPr>
            <p:ph idx="4294967295" type="body"/>
          </p:nvPr>
        </p:nvSpPr>
        <p:spPr>
          <a:xfrm>
            <a:off x="930600" y="1536584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Higher resolution thermal camera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/>
              <a:t>More data for model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Investigate less varied data sets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/>
              <a:t>Controlled environments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Output image post-processing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/>
              <a:t>Deblurring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/>
              <a:t>Contrasting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Thermal range as input parameter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775" y="214301"/>
            <a:ext cx="1726750" cy="45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of the Project as Whole</a:t>
            </a:r>
            <a:endParaRPr/>
          </a:p>
        </p:txBody>
      </p:sp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930600" y="1415675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Limited body of research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Certain images had objects which blended into the background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Didn’t always have sufficient input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Size and shape altered between RGB and Thermal images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6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36"/>
          <p:cNvSpPr txBox="1"/>
          <p:nvPr/>
        </p:nvSpPr>
        <p:spPr>
          <a:xfrm>
            <a:off x="984350" y="4308725"/>
            <a:ext cx="484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Source: 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https://github.com/topics/thermal-imaging</a:t>
            </a:r>
            <a:endParaRPr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930600" y="886025"/>
            <a:ext cx="7684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Self-Reflections</a:t>
            </a:r>
            <a:endParaRPr/>
          </a:p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37"/>
          <p:cNvSpPr txBox="1"/>
          <p:nvPr>
            <p:ph idx="1" type="body"/>
          </p:nvPr>
        </p:nvSpPr>
        <p:spPr>
          <a:xfrm>
            <a:off x="930600" y="1460384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Save everything, even the bad stuff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There’s never enough data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Mach</a:t>
            </a:r>
            <a:r>
              <a:rPr lang="en" sz="2000"/>
              <a:t>i</a:t>
            </a:r>
            <a:r>
              <a:rPr lang="en" sz="2000"/>
              <a:t>ne learning can’t do magic tricks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Thank You for Your Time</a:t>
            </a:r>
            <a:endParaRPr/>
          </a:p>
        </p:txBody>
      </p:sp>
      <p:pic>
        <p:nvPicPr>
          <p:cNvPr id="269" name="Google Shape;269;p38"/>
          <p:cNvPicPr preferRelativeResize="0"/>
          <p:nvPr/>
        </p:nvPicPr>
        <p:blipFill rotWithShape="1">
          <a:blip r:embed="rId3">
            <a:alphaModFix/>
          </a:blip>
          <a:srcRect b="32289" l="0" r="0" t="32293"/>
          <a:stretch/>
        </p:blipFill>
        <p:spPr>
          <a:xfrm>
            <a:off x="5004175" y="2640100"/>
            <a:ext cx="3599499" cy="22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Thermal vs. RGB</a:t>
            </a:r>
            <a:endParaRPr/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930600" y="1460375"/>
            <a:ext cx="6463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Thermal: Detects infrared and reproduces image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RGB: Uses red, blue and green layers to reproduce images that can easily be </a:t>
            </a:r>
            <a:r>
              <a:rPr lang="en"/>
              <a:t>recognized</a:t>
            </a:r>
            <a:r>
              <a:rPr lang="en"/>
              <a:t> by people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6506" l="0" r="5069" t="6271"/>
          <a:stretch/>
        </p:blipFill>
        <p:spPr>
          <a:xfrm>
            <a:off x="465300" y="2956150"/>
            <a:ext cx="256612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872500" y="757600"/>
            <a:ext cx="76572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(i.e the big picture)</a:t>
            </a:r>
            <a:endParaRPr/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5"/>
          <p:cNvSpPr txBox="1"/>
          <p:nvPr>
            <p:ph idx="4294967295" type="body"/>
          </p:nvPr>
        </p:nvSpPr>
        <p:spPr>
          <a:xfrm>
            <a:off x="705500" y="1370350"/>
            <a:ext cx="53610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Image processing is a very applicable tool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Relies on Recognition, Reorganization and Reconstruction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Our focus is on the reconstruction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Using these </a:t>
            </a:r>
            <a:r>
              <a:rPr lang="en" sz="2000"/>
              <a:t>principles we can create “computer vision”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050" y="2217227"/>
            <a:ext cx="3424250" cy="22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ctrTitle"/>
          </p:nvPr>
        </p:nvSpPr>
        <p:spPr>
          <a:xfrm>
            <a:off x="834150" y="939700"/>
            <a:ext cx="7282800" cy="58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Data Acquisition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25" y="1800250"/>
            <a:ext cx="7982174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Started out with a lot of things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930600" y="1415675"/>
            <a:ext cx="39765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Initially</a:t>
            </a:r>
            <a:r>
              <a:rPr lang="en" sz="2000"/>
              <a:t> started with images of whatever could be photographed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Initial algorithm had trouble processing the </a:t>
            </a:r>
            <a:r>
              <a:rPr lang="en" sz="2000"/>
              <a:t>different</a:t>
            </a:r>
            <a:r>
              <a:rPr lang="en" sz="2000"/>
              <a:t> variety of images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Needed to make more standardized data set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325" y="1797362"/>
            <a:ext cx="2065026" cy="154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3350" y="1797349"/>
            <a:ext cx="2065067" cy="15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8325" y="3410250"/>
            <a:ext cx="1556075" cy="11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0938" y="3410247"/>
            <a:ext cx="1651387" cy="123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to Brick Buildings</a:t>
            </a:r>
            <a:endParaRPr/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930600" y="1310359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Easy to acquire data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Similar in Color/Shape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Differences in temp due to light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Collected 1000 building images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461" y="2761850"/>
            <a:ext cx="2555075" cy="191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375" y="2761850"/>
            <a:ext cx="2555075" cy="19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9525" y="886019"/>
            <a:ext cx="2555075" cy="1916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9525" y="2761850"/>
            <a:ext cx="2555075" cy="1916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idx="4294967295" type="ctrTitle"/>
          </p:nvPr>
        </p:nvSpPr>
        <p:spPr>
          <a:xfrm>
            <a:off x="930600" y="810575"/>
            <a:ext cx="7282800" cy="64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with Thermal Images</a:t>
            </a:r>
            <a:endParaRPr/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9"/>
          <p:cNvSpPr txBox="1"/>
          <p:nvPr>
            <p:ph idx="4294967295" type="body"/>
          </p:nvPr>
        </p:nvSpPr>
        <p:spPr>
          <a:xfrm>
            <a:off x="930600" y="1460384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Shadows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Inside image = mono-temp = objects disappear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00" y="2857700"/>
            <a:ext cx="2023826" cy="15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4125" y="2857700"/>
            <a:ext cx="2023826" cy="1517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1775" y="2857700"/>
            <a:ext cx="1982080" cy="15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7950" y="2845150"/>
            <a:ext cx="2023825" cy="1542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872500" y="757600"/>
            <a:ext cx="76572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 of Images</a:t>
            </a:r>
            <a:endParaRPr/>
          </a:p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0"/>
          <p:cNvSpPr txBox="1"/>
          <p:nvPr>
            <p:ph idx="4294967295" type="body"/>
          </p:nvPr>
        </p:nvSpPr>
        <p:spPr>
          <a:xfrm>
            <a:off x="930600" y="1460384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Resizing RGB to correct for Thermal zoom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Grayscaling of RGB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Resize images to all be 256x256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sidore template">
  <a:themeElements>
    <a:clrScheme name="Custom 347">
      <a:dk1>
        <a:srgbClr val="0D0335"/>
      </a:dk1>
      <a:lt1>
        <a:srgbClr val="FFFFFF"/>
      </a:lt1>
      <a:dk2>
        <a:srgbClr val="573F68"/>
      </a:dk2>
      <a:lt2>
        <a:srgbClr val="E9DDEC"/>
      </a:lt2>
      <a:accent1>
        <a:srgbClr val="E9204E"/>
      </a:accent1>
      <a:accent2>
        <a:srgbClr val="ED4636"/>
      </a:accent2>
      <a:accent3>
        <a:srgbClr val="FCB42E"/>
      </a:accent3>
      <a:accent4>
        <a:srgbClr val="94C486"/>
      </a:accent4>
      <a:accent5>
        <a:srgbClr val="39B8E3"/>
      </a:accent5>
      <a:accent6>
        <a:srgbClr val="412D8C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